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3" r:id="rId2"/>
    <p:sldId id="284" r:id="rId3"/>
    <p:sldId id="294" r:id="rId4"/>
    <p:sldId id="295" r:id="rId5"/>
    <p:sldId id="288" r:id="rId6"/>
    <p:sldId id="259" r:id="rId7"/>
    <p:sldId id="300" r:id="rId8"/>
    <p:sldId id="281" r:id="rId9"/>
    <p:sldId id="303" r:id="rId10"/>
    <p:sldId id="304" r:id="rId11"/>
    <p:sldId id="289" r:id="rId12"/>
    <p:sldId id="290" r:id="rId13"/>
    <p:sldId id="299" r:id="rId14"/>
    <p:sldId id="292" r:id="rId15"/>
    <p:sldId id="257" r:id="rId16"/>
    <p:sldId id="269" r:id="rId17"/>
    <p:sldId id="280" r:id="rId18"/>
    <p:sldId id="268" r:id="rId19"/>
    <p:sldId id="271" r:id="rId20"/>
    <p:sldId id="273" r:id="rId21"/>
    <p:sldId id="274" r:id="rId22"/>
    <p:sldId id="293" r:id="rId23"/>
    <p:sldId id="272" r:id="rId24"/>
    <p:sldId id="296" r:id="rId25"/>
    <p:sldId id="262" r:id="rId26"/>
    <p:sldId id="266" r:id="rId27"/>
    <p:sldId id="265" r:id="rId28"/>
    <p:sldId id="260" r:id="rId29"/>
    <p:sldId id="301" r:id="rId30"/>
    <p:sldId id="263" r:id="rId31"/>
    <p:sldId id="264" r:id="rId32"/>
    <p:sldId id="267" r:id="rId33"/>
    <p:sldId id="256" r:id="rId34"/>
    <p:sldId id="298" r:id="rId35"/>
    <p:sldId id="297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8" autoAdjust="0"/>
    <p:restoredTop sz="94660"/>
  </p:normalViewPr>
  <p:slideViewPr>
    <p:cSldViewPr>
      <p:cViewPr>
        <p:scale>
          <a:sx n="150" d="100"/>
          <a:sy n="150" d="100"/>
        </p:scale>
        <p:origin x="108" y="-10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file:///C:/Users/Mukta%20Palshikar/Documents/GitHub/moBONITA/data/paintomics/paintomics_allResults.png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63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file:///C:/Users/Mukta%20Palshikar/Documents/GitHub/moBONITA/data/leapR/leapR_allResults.png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361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file:///C:/Users/Mukta%20Palshikar/Documents/GitHub/moBONITA/data/ActivePathways/ActivePathways_allResults.png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11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12-Oct-22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7" cy="3291837"/>
              <a:chOff x="-2301708" y="-706846"/>
              <a:chExt cx="3443041" cy="688609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0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6"/>
              <a:ext cx="1645917" cy="3291834"/>
              <a:chOff x="642192" y="-706840"/>
              <a:chExt cx="3443041" cy="688608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0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7"/>
              <a:ext cx="1645917" cy="3291834"/>
              <a:chOff x="3586094" y="-706839"/>
              <a:chExt cx="3443041" cy="688608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39"/>
                <a:ext cx="3443041" cy="6886084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79A45D-92E1-6D00-3B73-36645A6B41CA}"/>
              </a:ext>
            </a:extLst>
          </p:cNvPr>
          <p:cNvSpPr txBox="1"/>
          <p:nvPr/>
        </p:nvSpPr>
        <p:spPr>
          <a:xfrm>
            <a:off x="231836" y="3886200"/>
            <a:ext cx="187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INCLUDES BONITA</a:t>
            </a:r>
          </a:p>
        </p:txBody>
      </p:sp>
    </p:spTree>
    <p:extLst>
      <p:ext uri="{BB962C8B-B14F-4D97-AF65-F5344CB8AC3E}">
        <p14:creationId xmlns:p14="http://schemas.microsoft.com/office/powerpoint/2010/main" val="360644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3526544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7907E-9ADA-3C11-437D-732EA3108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7432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1F0796-20DD-5A58-7227-09480ADF8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2" y="-18288"/>
            <a:ext cx="3086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20889-5B82-A567-CE49-CA721CE66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2" y="2895600"/>
            <a:ext cx="2743200" cy="274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03C6C3-5415-9AE4-2EE1-4D8C8880F9D7}"/>
              </a:ext>
            </a:extLst>
          </p:cNvPr>
          <p:cNvSpPr txBox="1"/>
          <p:nvPr/>
        </p:nvSpPr>
        <p:spPr>
          <a:xfrm>
            <a:off x="6286504" y="491433"/>
            <a:ext cx="2514594" cy="5875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</a:t>
            </a:r>
            <a:r>
              <a:rPr lang="en-US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unadjusted p-value &lt; 0.01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). Complete tables of DE genes and over-represented pathways may be found in Supplementary 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Tables 2 and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respectively.</a:t>
            </a:r>
          </a:p>
        </p:txBody>
      </p:sp>
    </p:spTree>
    <p:extLst>
      <p:ext uri="{BB962C8B-B14F-4D97-AF65-F5344CB8AC3E}">
        <p14:creationId xmlns:p14="http://schemas.microsoft.com/office/powerpoint/2010/main" val="3765969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5955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33400"/>
            <a:ext cx="5378604" cy="537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and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Data (A) Transcriptomics (B) Proteomics (C ) Phosphoproteomics (D 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  <a:p>
            <a:r>
              <a:rPr lang="en-US" dirty="0"/>
              <a:t>Supplementary File 7: </a:t>
            </a:r>
            <a:r>
              <a:rPr lang="en-US" dirty="0" err="1"/>
              <a:t>multiGSEA</a:t>
            </a:r>
            <a:r>
              <a:rPr lang="en-US" dirty="0"/>
              <a:t> results (multiGSEA_allResults.csv)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</a:t>
            </a: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r>
              <a:rPr lang="en-US" sz="1200" dirty="0"/>
              <a:t>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9200" y="865518"/>
            <a:ext cx="6934199" cy="577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1066800"/>
            <a:ext cx="5943599" cy="49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1640" y="1447800"/>
            <a:ext cx="576071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1603373"/>
            <a:ext cx="5867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315200" cy="1325563"/>
          </a:xfrm>
        </p:spPr>
        <p:txBody>
          <a:bodyPr/>
          <a:lstStyle/>
          <a:p>
            <a:r>
              <a:rPr lang="en-US" dirty="0"/>
              <a:t>Supplementary Figure 9: </a:t>
            </a:r>
            <a:r>
              <a:rPr lang="en-US" dirty="0" err="1"/>
              <a:t>multiGSEA</a:t>
            </a:r>
            <a:r>
              <a:rPr lang="en-US" dirty="0"/>
              <a:t> results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9125" y="2057400"/>
            <a:ext cx="73151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17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16839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3060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8832F6-E500-0093-EC5A-7664C2277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251" y="1311895"/>
            <a:ext cx="3657600" cy="235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9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 from RAMOS B cells grown under three conditions (A) 1505 genes were profiled in all three omics datasets (median log2-abundance &gt; 0) (B) The multi-omics datasets showed low inter-dataset correlations. Distinct experimental conditions are indicated by colors and shapes as shown in the legend. (C ) KEGG pathways identified by </a:t>
            </a:r>
            <a:r>
              <a:rPr lang="en-US" dirty="0" err="1"/>
              <a:t>mBONITA</a:t>
            </a:r>
            <a:r>
              <a:rPr lang="en-US" dirty="0"/>
              <a:t> as significantly </a:t>
            </a:r>
            <a:r>
              <a:rPr lang="en-US" dirty="0" err="1"/>
              <a:t>dyresgulated</a:t>
            </a:r>
            <a:r>
              <a:rPr lang="en-US" dirty="0"/>
              <a:t> in the three contrasts.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OLD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 (old):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50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29013" y="-19503"/>
            <a:ext cx="6695268" cy="5505903"/>
            <a:chOff x="152400" y="417864"/>
            <a:chExt cx="9144000" cy="751963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983094"/>
              <a:ext cx="2994333" cy="329693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30160" y="430564"/>
              <a:ext cx="5249111" cy="4359018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">
              <a:extLst>
                <a:ext uri="{FF2B5EF4-FFF2-40B4-BE49-F238E27FC236}">
                  <a16:creationId xmlns:a16="http://schemas.microsoft.com/office/drawing/2014/main" id="{2B0D851C-D28B-0F55-7730-9CD03DDEC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4889500"/>
              <a:ext cx="9144000" cy="304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417" y="46648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32125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D051C-8B8C-DFED-731D-A48C2E7A668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64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4EFEC389-9FC2-5B85-73F6-F2BEB44EBDF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1" y="609600"/>
            <a:ext cx="54864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0CAEF-172D-A003-9B02-9A8DC6F6525F}"/>
              </a:ext>
            </a:extLst>
          </p:cNvPr>
          <p:cNvSpPr txBox="1"/>
          <p:nvPr/>
        </p:nvSpPr>
        <p:spPr>
          <a:xfrm>
            <a:off x="6400800" y="2743200"/>
            <a:ext cx="249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 between and distributions of components of the node modulation score</a:t>
            </a:r>
          </a:p>
        </p:txBody>
      </p:sp>
    </p:spTree>
    <p:extLst>
      <p:ext uri="{BB962C8B-B14F-4D97-AF65-F5344CB8AC3E}">
        <p14:creationId xmlns:p14="http://schemas.microsoft.com/office/powerpoint/2010/main" val="422387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564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600" b="1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Figure 1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Atkinson Hyperlegible" pitchFamily="50" charset="0"/>
                <a:ea typeface="Times New Roman" panose="02020603050405020304" pitchFamily="18" charset="0"/>
              </a:rPr>
              <a:t>moBONITA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to  (A) learn a consensus set of logic rules for a prior knowledge networks (PKNs) (B) </a:t>
            </a:r>
            <a:r>
              <a:rPr lang="en-US" sz="1600" dirty="0">
                <a:effectLst/>
                <a:latin typeface="Atkinson Hyperlegible" pitchFamily="50" charset="0"/>
                <a:ea typeface="Times New Roman" panose="02020603050405020304" pitchFamily="18" charset="0"/>
              </a:rPr>
              <a:t>simulate and perturb PKNs in silico (C ) calculate condition-specific node modulation scores, and </a:t>
            </a:r>
            <a:r>
              <a:rPr lang="en-US" sz="1600" dirty="0">
                <a:latin typeface="Atkinson Hyperlegible" pitchFamily="50" charset="0"/>
                <a:ea typeface="Times New Roman" panose="02020603050405020304" pitchFamily="18" charset="0"/>
              </a:rPr>
              <a:t>(D) perform pathway analysis.</a:t>
            </a:r>
            <a:endParaRPr lang="en-US" sz="1600" dirty="0">
              <a:effectLst/>
              <a:latin typeface="Atkinson Hyperlegible" pitchFamily="50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3" cy="2340864"/>
                <a:chOff x="3669083" y="1445404"/>
                <a:chExt cx="4860800" cy="3980460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757265"/>
                <a:ext cx="1097280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Learned Boolean Rules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tkinson Hyperlegible" pitchFamily="50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tkinson Hyperlegible" pitchFamily="50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545E9DF-57B6-3432-E200-C21945C18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752" y="36410"/>
            <a:ext cx="4295930" cy="35661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842C52-E2A5-C422-B440-771525C6CD4F}"/>
              </a:ext>
            </a:extLst>
          </p:cNvPr>
          <p:cNvGrpSpPr>
            <a:grpSpLocks noChangeAspect="1"/>
          </p:cNvGrpSpPr>
          <p:nvPr/>
        </p:nvGrpSpPr>
        <p:grpSpPr>
          <a:xfrm>
            <a:off x="1054878" y="-19503"/>
            <a:ext cx="2452965" cy="4129630"/>
            <a:chOff x="187725" y="417864"/>
            <a:chExt cx="3350114" cy="5640004"/>
          </a:xfrm>
        </p:grpSpPr>
        <p:sp>
          <p:nvSpPr>
            <p:cNvPr id="23" name="TextBox 22"/>
            <p:cNvSpPr txBox="1"/>
            <p:nvPr/>
          </p:nvSpPr>
          <p:spPr>
            <a:xfrm>
              <a:off x="244058" y="494994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145859" y="417864"/>
              <a:ext cx="3096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C76E4-8346-834F-4DBC-6C891A3BFE5F}"/>
                </a:ext>
              </a:extLst>
            </p:cNvPr>
            <p:cNvSpPr txBox="1"/>
            <p:nvPr/>
          </p:nvSpPr>
          <p:spPr>
            <a:xfrm>
              <a:off x="187725" y="4812445"/>
              <a:ext cx="447053" cy="504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94FF9-6568-B0BD-E1B7-909D10D47340}"/>
                </a:ext>
              </a:extLst>
            </p:cNvPr>
            <p:cNvSpPr txBox="1"/>
            <p:nvPr/>
          </p:nvSpPr>
          <p:spPr>
            <a:xfrm>
              <a:off x="2467015" y="5679559"/>
              <a:ext cx="1070824" cy="378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Contrasts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768901-BF6D-93DB-2E46-84CFA6F008C9}"/>
              </a:ext>
            </a:extLst>
          </p:cNvPr>
          <p:cNvSpPr txBox="1"/>
          <p:nvPr/>
        </p:nvSpPr>
        <p:spPr>
          <a:xfrm>
            <a:off x="3966535" y="3290500"/>
            <a:ext cx="820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Color key: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4771AB-37ED-79C3-EC77-F6D3BF701D0C}"/>
              </a:ext>
            </a:extLst>
          </p:cNvPr>
          <p:cNvSpPr txBox="1"/>
          <p:nvPr/>
        </p:nvSpPr>
        <p:spPr>
          <a:xfrm>
            <a:off x="862459" y="5557052"/>
            <a:ext cx="78486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ulti-omics dataset from RAMOS B cells grown under three conditions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r>
              <a:rPr lang="en-US" sz="1200" dirty="0">
                <a:ea typeface="Times New Roman" panose="02020603050405020304" pitchFamily="18" charset="0"/>
              </a:rPr>
              <a:t> (C ) 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set sizes (ERS) for each omics dataset and for the concatenated dataset.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(D ) Number of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KEGG p</a:t>
            </a:r>
            <a:r>
              <a:rPr lang="en-US" sz="1200" dirty="0">
                <a:cs typeface="Arial" panose="020B0604020202020204" pitchFamily="34" charset="0"/>
              </a:rPr>
              <a:t>athways identified by </a:t>
            </a:r>
            <a:r>
              <a:rPr lang="en-US" sz="1200" dirty="0" err="1">
                <a:cs typeface="Arial" panose="020B0604020202020204" pitchFamily="34" charset="0"/>
              </a:rPr>
              <a:t>mBONITA</a:t>
            </a:r>
            <a:r>
              <a:rPr lang="en-US" sz="1200" dirty="0">
                <a:cs typeface="Arial" panose="020B0604020202020204" pitchFamily="34" charset="0"/>
              </a:rPr>
              <a:t> as significantly </a:t>
            </a:r>
            <a:r>
              <a:rPr lang="en-US" sz="1200" dirty="0" err="1">
                <a:cs typeface="Arial" panose="020B0604020202020204" pitchFamily="34" charset="0"/>
              </a:rPr>
              <a:t>dyresgulated</a:t>
            </a:r>
            <a:r>
              <a:rPr lang="en-US" sz="1200" dirty="0">
                <a:cs typeface="Arial" panose="020B0604020202020204" pitchFamily="34" charset="0"/>
              </a:rPr>
              <a:t> in the three contrasts. Pathways are defined as differentially regulated if the </a:t>
            </a:r>
            <a:r>
              <a:rPr lang="en-US" sz="1200" dirty="0" err="1">
                <a:cs typeface="Arial" panose="020B0604020202020204" pitchFamily="34" charset="0"/>
              </a:rPr>
              <a:t>Benjamini</a:t>
            </a:r>
            <a:r>
              <a:rPr lang="en-US" sz="1200" dirty="0">
                <a:cs typeface="Arial" panose="020B0604020202020204" pitchFamily="34" charset="0"/>
              </a:rPr>
              <a:t>-Hochberg corrected p-value &lt; 0.05.</a:t>
            </a: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16C6CC-CEB8-0439-63B1-FCAB4AB07E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107" y="211376"/>
            <a:ext cx="755529" cy="3191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412278-F83C-753D-764A-5017D8529ED0}"/>
              </a:ext>
            </a:extLst>
          </p:cNvPr>
          <p:cNvSpPr txBox="1"/>
          <p:nvPr/>
        </p:nvSpPr>
        <p:spPr>
          <a:xfrm>
            <a:off x="6942744" y="46648"/>
            <a:ext cx="225590" cy="270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ED1734-85ED-AEFB-8B04-2CBDF4C72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91" y="450351"/>
            <a:ext cx="2491426" cy="27432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BBDA96-29A5-DFFF-DF78-6EB679A2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624" y="3739344"/>
            <a:ext cx="43891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150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1905506"/>
            <a:ext cx="17219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</a:t>
            </a:r>
            <a:r>
              <a:rPr lang="en-US" sz="1200" dirty="0"/>
              <a:t>LSP1/HIF1A-centric signaling network 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a typeface="Times New Roman" panose="02020603050405020304" pitchFamily="18" charset="0"/>
              </a:rPr>
              <a:t>. (A) Distribution of node modulation scores (Nm) for this network, for the three tested contrasts. (B) Correlation between Nm and its individual components. (C ) Nm for the top 50 most variable genes in the network (in terms of Nm), for the three tested contrasts.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F20F23-2376-12E9-F9C4-382066F5FF7B}"/>
              </a:ext>
            </a:extLst>
          </p:cNvPr>
          <p:cNvGrpSpPr/>
          <p:nvPr/>
        </p:nvGrpSpPr>
        <p:grpSpPr>
          <a:xfrm>
            <a:off x="1021270" y="518487"/>
            <a:ext cx="5215342" cy="5821025"/>
            <a:chOff x="38100" y="46375"/>
            <a:chExt cx="5215342" cy="58210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A1623-F031-FCA3-4EDF-2BDB22F35EE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4800" y="381000"/>
              <a:ext cx="4948642" cy="5486400"/>
              <a:chOff x="-4038613" y="-1524000"/>
              <a:chExt cx="9448813" cy="1047559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708CD68-6142-FA9A-D30E-4E8CC42CAD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-4038613" y="3048000"/>
                <a:ext cx="9445750" cy="5903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6B5B623-8D34-01A1-E8D9-13F8836D5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-990613" y="-1524000"/>
                <a:ext cx="6400813" cy="4572008"/>
              </a:xfrm>
              <a:prstGeom prst="rect">
                <a:avLst/>
              </a:prstGeom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8D3F34B-834B-1401-C284-ECAA437909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038613" y="-1524000"/>
                <a:ext cx="3048000" cy="457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8E4D6B-7D76-B266-7BBF-BAA7054E0DF8}"/>
                </a:ext>
              </a:extLst>
            </p:cNvPr>
            <p:cNvSpPr txBox="1"/>
            <p:nvPr/>
          </p:nvSpPr>
          <p:spPr>
            <a:xfrm>
              <a:off x="38100" y="46375"/>
              <a:ext cx="23263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0EED7C-5F01-1C9A-8F1C-FFBD0FCC6A4D}"/>
                </a:ext>
              </a:extLst>
            </p:cNvPr>
            <p:cNvSpPr txBox="1"/>
            <p:nvPr/>
          </p:nvSpPr>
          <p:spPr>
            <a:xfrm>
              <a:off x="2070989" y="46375"/>
              <a:ext cx="226763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903B1A-1813-3D3C-6D61-29B64B3E4DF5}"/>
                </a:ext>
              </a:extLst>
            </p:cNvPr>
            <p:cNvSpPr txBox="1"/>
            <p:nvPr/>
          </p:nvSpPr>
          <p:spPr>
            <a:xfrm>
              <a:off x="45143" y="2903899"/>
              <a:ext cx="225590" cy="270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1836" y="4343400"/>
            <a:ext cx="8607365" cy="1325563"/>
          </a:xfrm>
        </p:spPr>
        <p:txBody>
          <a:bodyPr>
            <a:norm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E5C8E7E-936D-0FA5-2874-25389A68D285}"/>
              </a:ext>
            </a:extLst>
          </p:cNvPr>
          <p:cNvGrpSpPr/>
          <p:nvPr/>
        </p:nvGrpSpPr>
        <p:grpSpPr>
          <a:xfrm>
            <a:off x="130991" y="457200"/>
            <a:ext cx="8882017" cy="3291840"/>
            <a:chOff x="30480" y="507233"/>
            <a:chExt cx="8882017" cy="3291840"/>
          </a:xfrm>
        </p:grpSpPr>
        <p:grpSp>
          <p:nvGrpSpPr>
            <p:cNvPr id="15" name="Group 14"/>
            <p:cNvGrpSpPr/>
            <p:nvPr/>
          </p:nvGrpSpPr>
          <p:grpSpPr>
            <a:xfrm>
              <a:off x="30480" y="507233"/>
              <a:ext cx="1645917" cy="3291838"/>
              <a:chOff x="-2301708" y="-706846"/>
              <a:chExt cx="3443041" cy="688609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-2301708" y="-706842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2301708" y="-706846"/>
                <a:ext cx="421911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894298" y="507235"/>
              <a:ext cx="1645917" cy="3291836"/>
              <a:chOff x="642192" y="-706842"/>
              <a:chExt cx="3443041" cy="688608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2192" y="-706842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14440" y="-704173"/>
                <a:ext cx="407485" cy="584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758116" y="507236"/>
              <a:ext cx="1645917" cy="3291836"/>
              <a:chOff x="3586094" y="-706841"/>
              <a:chExt cx="3443041" cy="688608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86094" y="-706841"/>
                <a:ext cx="3443041" cy="688608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722218" y="-704172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8B37DB9-A3CD-D0A4-1981-43E3392B0F9D}"/>
                </a:ext>
              </a:extLst>
            </p:cNvPr>
            <p:cNvGrpSpPr/>
            <p:nvPr/>
          </p:nvGrpSpPr>
          <p:grpSpPr>
            <a:xfrm>
              <a:off x="5621935" y="508511"/>
              <a:ext cx="3290562" cy="3290562"/>
              <a:chOff x="5483499" y="304800"/>
              <a:chExt cx="4480559" cy="448056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28778B9-D084-B17C-4C84-B6F22482D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483499" y="304800"/>
                <a:ext cx="4480559" cy="4480560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5483499" y="304800"/>
                <a:ext cx="350130" cy="4675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479A45D-92E1-6D00-3B73-36645A6B41CA}"/>
              </a:ext>
            </a:extLst>
          </p:cNvPr>
          <p:cNvSpPr txBox="1"/>
          <p:nvPr/>
        </p:nvSpPr>
        <p:spPr>
          <a:xfrm>
            <a:off x="231836" y="3886200"/>
            <a:ext cx="290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 NOT INCLUDE BONITA</a:t>
            </a:r>
          </a:p>
        </p:txBody>
      </p:sp>
    </p:spTree>
    <p:extLst>
      <p:ext uri="{BB962C8B-B14F-4D97-AF65-F5344CB8AC3E}">
        <p14:creationId xmlns:p14="http://schemas.microsoft.com/office/powerpoint/2010/main" val="188753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10892</TotalTime>
  <Words>2902</Words>
  <Application>Microsoft Office PowerPoint</Application>
  <PresentationFormat>On-screen Show (4:3)</PresentationFormat>
  <Paragraphs>280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Atkinson Hyperlegible</vt:lpstr>
      <vt:lpstr>Calibri</vt:lpstr>
      <vt:lpstr>Calibri Light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Supplementary Figure 9: multiGSEA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Palshikar, Mukta</cp:lastModifiedBy>
  <cp:revision>601</cp:revision>
  <dcterms:created xsi:type="dcterms:W3CDTF">2022-03-16T16:55:36Z</dcterms:created>
  <dcterms:modified xsi:type="dcterms:W3CDTF">2022-10-12T20:42:24Z</dcterms:modified>
</cp:coreProperties>
</file>